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Prompt Medium"/>
      <p:regular r:id="rId19"/>
    </p:embeddedFont>
    <p:embeddedFont>
      <p:font typeface="Prompt Medium"/>
      <p:regular r:id="rId20"/>
    </p:embeddedFont>
    <p:embeddedFont>
      <p:font typeface="Prompt Medium"/>
      <p:regular r:id="rId21"/>
    </p:embeddedFont>
    <p:embeddedFont>
      <p:font typeface="Prompt Medium"/>
      <p:regular r:id="rId22"/>
    </p:embeddedFont>
    <p:embeddedFont>
      <p:font typeface="Mukta Light"/>
      <p:regular r:id="rId23"/>
    </p:embeddedFont>
    <p:embeddedFont>
      <p:font typeface="Mukta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86765" y="619244"/>
            <a:ext cx="13056870" cy="499586"/>
          </a:xfrm>
          <a:prstGeom prst="rect">
            <a:avLst/>
          </a:prstGeom>
          <a:noFill/>
          <a:ln/>
        </p:spPr>
        <p:txBody>
          <a:bodyPr wrap="none" lIns="0" tIns="0" rIns="0" bIns="0" rtlCol="0" anchor="t"/>
          <a:lstStyle/>
          <a:p>
            <a:pPr algn="l" indent="0" marL="0">
              <a:lnSpc>
                <a:spcPts val="3900"/>
              </a:lnSpc>
              <a:buNone/>
            </a:pPr>
            <a:r>
              <a:rPr lang="en-US" sz="3100" b="1" dirty="0">
                <a:solidFill>
                  <a:srgbClr val="C6BFEE"/>
                </a:solidFill>
                <a:latin typeface="Prompt Medium" pitchFamily="34" charset="0"/>
                <a:ea typeface="Prompt Medium" pitchFamily="34" charset="-122"/>
                <a:cs typeface="Prompt Medium" pitchFamily="34" charset="-120"/>
              </a:rPr>
              <a:t>Group Members:</a:t>
            </a:r>
            <a:pPr algn="l" indent="0" marL="0">
              <a:lnSpc>
                <a:spcPts val="3900"/>
              </a:lnSpc>
              <a:buNone/>
            </a:pPr>
            <a:r>
              <a:rPr lang="en-US" sz="3100" dirty="0">
                <a:solidFill>
                  <a:srgbClr val="C6BFEE"/>
                </a:solidFill>
                <a:latin typeface="Prompt Medium" pitchFamily="34" charset="0"/>
                <a:ea typeface="Prompt Medium" pitchFamily="34" charset="-122"/>
                <a:cs typeface="Prompt Medium" pitchFamily="34" charset="-120"/>
              </a:rPr>
              <a:t>                                                                                                              </a:t>
            </a:r>
            <a:endParaRPr lang="en-US" sz="3100" dirty="0"/>
          </a:p>
        </p:txBody>
      </p:sp>
      <p:sp>
        <p:nvSpPr>
          <p:cNvPr id="3" name="Text 1"/>
          <p:cNvSpPr/>
          <p:nvPr/>
        </p:nvSpPr>
        <p:spPr>
          <a:xfrm>
            <a:off x="786765" y="134362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1"/>
            </a:pPr>
            <a:r>
              <a:rPr lang="en-US" sz="1750" dirty="0">
                <a:solidFill>
                  <a:srgbClr val="DAD8E9"/>
                </a:solidFill>
                <a:latin typeface="Mukta Light" pitchFamily="34" charset="0"/>
                <a:ea typeface="Mukta Light" pitchFamily="34" charset="-122"/>
                <a:cs typeface="Mukta Light" pitchFamily="34" charset="-120"/>
              </a:rPr>
              <a:t>Elysée NIYIBIZI - 2305000921</a:t>
            </a:r>
            <a:endParaRPr lang="en-US" sz="1750" dirty="0"/>
          </a:p>
        </p:txBody>
      </p:sp>
      <p:sp>
        <p:nvSpPr>
          <p:cNvPr id="4" name="Text 2"/>
          <p:cNvSpPr/>
          <p:nvPr/>
        </p:nvSpPr>
        <p:spPr>
          <a:xfrm>
            <a:off x="786765" y="178177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2"/>
            </a:pPr>
            <a:r>
              <a:rPr lang="en-US" sz="1750" dirty="0">
                <a:solidFill>
                  <a:srgbClr val="DAD8E9"/>
                </a:solidFill>
                <a:latin typeface="Mukta Light" pitchFamily="34" charset="0"/>
                <a:ea typeface="Mukta Light" pitchFamily="34" charset="-122"/>
                <a:cs typeface="Mukta Light" pitchFamily="34" charset="-120"/>
              </a:rPr>
              <a:t>Yves BAHATI - 2305000895</a:t>
            </a:r>
            <a:endParaRPr lang="en-US" sz="1750" dirty="0"/>
          </a:p>
        </p:txBody>
      </p:sp>
      <p:sp>
        <p:nvSpPr>
          <p:cNvPr id="5" name="Text 3"/>
          <p:cNvSpPr/>
          <p:nvPr/>
        </p:nvSpPr>
        <p:spPr>
          <a:xfrm>
            <a:off x="786765" y="221992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3"/>
            </a:pPr>
            <a:r>
              <a:rPr lang="en-US" sz="1750" dirty="0">
                <a:solidFill>
                  <a:srgbClr val="DAD8E9"/>
                </a:solidFill>
                <a:latin typeface="Mukta Light" pitchFamily="34" charset="0"/>
                <a:ea typeface="Mukta Light" pitchFamily="34" charset="-122"/>
                <a:cs typeface="Mukta Light" pitchFamily="34" charset="-120"/>
              </a:rPr>
              <a:t>Ange HIRWA - 2301001139</a:t>
            </a:r>
            <a:endParaRPr lang="en-US" sz="1750" dirty="0"/>
          </a:p>
        </p:txBody>
      </p:sp>
      <p:sp>
        <p:nvSpPr>
          <p:cNvPr id="6" name="Text 4"/>
          <p:cNvSpPr/>
          <p:nvPr/>
        </p:nvSpPr>
        <p:spPr>
          <a:xfrm>
            <a:off x="786765" y="265807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4"/>
            </a:pPr>
            <a:r>
              <a:rPr lang="en-US" sz="1750" dirty="0">
                <a:solidFill>
                  <a:srgbClr val="DAD8E9"/>
                </a:solidFill>
                <a:latin typeface="Mukta Light" pitchFamily="34" charset="0"/>
                <a:ea typeface="Mukta Light" pitchFamily="34" charset="-122"/>
                <a:cs typeface="Mukta Light" pitchFamily="34" charset="-120"/>
              </a:rPr>
              <a:t>Esther NIYOKWIZERWA - 2305000181</a:t>
            </a:r>
            <a:endParaRPr lang="en-US" sz="1750" dirty="0"/>
          </a:p>
        </p:txBody>
      </p:sp>
      <p:sp>
        <p:nvSpPr>
          <p:cNvPr id="7" name="Text 5"/>
          <p:cNvSpPr/>
          <p:nvPr/>
        </p:nvSpPr>
        <p:spPr>
          <a:xfrm>
            <a:off x="786765" y="309622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5"/>
            </a:pPr>
            <a:r>
              <a:rPr lang="en-US" sz="1750" dirty="0">
                <a:solidFill>
                  <a:srgbClr val="DAD8E9"/>
                </a:solidFill>
                <a:latin typeface="Mukta Light" pitchFamily="34" charset="0"/>
                <a:ea typeface="Mukta Light" pitchFamily="34" charset="-122"/>
                <a:cs typeface="Mukta Light" pitchFamily="34" charset="-120"/>
              </a:rPr>
              <a:t>Henritte SHIMWA - 23050001684</a:t>
            </a:r>
            <a:endParaRPr lang="en-US" sz="1750" dirty="0"/>
          </a:p>
        </p:txBody>
      </p:sp>
      <p:sp>
        <p:nvSpPr>
          <p:cNvPr id="8" name="Text 6"/>
          <p:cNvSpPr/>
          <p:nvPr/>
        </p:nvSpPr>
        <p:spPr>
          <a:xfrm>
            <a:off x="786765" y="353437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6"/>
            </a:pPr>
            <a:r>
              <a:rPr lang="en-US" sz="1750" dirty="0">
                <a:solidFill>
                  <a:srgbClr val="DAD8E9"/>
                </a:solidFill>
                <a:latin typeface="Mukta Light" pitchFamily="34" charset="0"/>
                <a:ea typeface="Mukta Light" pitchFamily="34" charset="-122"/>
                <a:cs typeface="Mukta Light" pitchFamily="34" charset="-120"/>
              </a:rPr>
              <a:t>Kevine Isaro SONGA - 2401000544</a:t>
            </a:r>
            <a:endParaRPr lang="en-US" sz="1750" dirty="0"/>
          </a:p>
        </p:txBody>
      </p:sp>
      <p:sp>
        <p:nvSpPr>
          <p:cNvPr id="9" name="Text 7"/>
          <p:cNvSpPr/>
          <p:nvPr/>
        </p:nvSpPr>
        <p:spPr>
          <a:xfrm>
            <a:off x="786765" y="397252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7"/>
            </a:pPr>
            <a:r>
              <a:rPr lang="en-US" sz="1750" dirty="0">
                <a:solidFill>
                  <a:srgbClr val="DAD8E9"/>
                </a:solidFill>
                <a:latin typeface="Mukta Light" pitchFamily="34" charset="0"/>
                <a:ea typeface="Mukta Light" pitchFamily="34" charset="-122"/>
                <a:cs typeface="Mukta Light" pitchFamily="34" charset="-120"/>
              </a:rPr>
              <a:t>Chaste Aime HIRWA - 2305001399</a:t>
            </a:r>
            <a:endParaRPr lang="en-US" sz="1750" dirty="0"/>
          </a:p>
        </p:txBody>
      </p:sp>
      <p:sp>
        <p:nvSpPr>
          <p:cNvPr id="10" name="Text 8"/>
          <p:cNvSpPr/>
          <p:nvPr/>
        </p:nvSpPr>
        <p:spPr>
          <a:xfrm>
            <a:off x="786765" y="441067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8"/>
            </a:pPr>
            <a:r>
              <a:rPr lang="en-US" sz="1750" dirty="0">
                <a:solidFill>
                  <a:srgbClr val="DAD8E9"/>
                </a:solidFill>
                <a:latin typeface="Mukta Light" pitchFamily="34" charset="0"/>
                <a:ea typeface="Mukta Light" pitchFamily="34" charset="-122"/>
                <a:cs typeface="Mukta Light" pitchFamily="34" charset="-120"/>
              </a:rPr>
              <a:t>Nelly Gasaro - 2201011337</a:t>
            </a:r>
            <a:endParaRPr lang="en-US" sz="1750" dirty="0"/>
          </a:p>
        </p:txBody>
      </p:sp>
      <p:sp>
        <p:nvSpPr>
          <p:cNvPr id="11" name="Text 9"/>
          <p:cNvSpPr/>
          <p:nvPr/>
        </p:nvSpPr>
        <p:spPr>
          <a:xfrm>
            <a:off x="786765" y="484882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9"/>
            </a:pPr>
            <a:r>
              <a:rPr lang="en-US" sz="1750" dirty="0">
                <a:solidFill>
                  <a:srgbClr val="DAD8E9"/>
                </a:solidFill>
                <a:latin typeface="Mukta Light" pitchFamily="34" charset="0"/>
                <a:ea typeface="Mukta Light" pitchFamily="34" charset="-122"/>
                <a:cs typeface="Mukta Light" pitchFamily="34" charset="-120"/>
              </a:rPr>
              <a:t>Aime RUGERO - 2305000797</a:t>
            </a:r>
            <a:endParaRPr lang="en-US" sz="1750" dirty="0"/>
          </a:p>
        </p:txBody>
      </p:sp>
      <p:sp>
        <p:nvSpPr>
          <p:cNvPr id="12" name="Text 10"/>
          <p:cNvSpPr/>
          <p:nvPr/>
        </p:nvSpPr>
        <p:spPr>
          <a:xfrm>
            <a:off x="786765" y="528697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10"/>
            </a:pPr>
            <a:r>
              <a:rPr lang="en-US" sz="1750" dirty="0">
                <a:solidFill>
                  <a:srgbClr val="DAD8E9"/>
                </a:solidFill>
                <a:latin typeface="Mukta Light" pitchFamily="34" charset="0"/>
                <a:ea typeface="Mukta Light" pitchFamily="34" charset="-122"/>
                <a:cs typeface="Mukta Light" pitchFamily="34" charset="-120"/>
              </a:rPr>
              <a:t>INES IGIHOZO - 2305001358</a:t>
            </a:r>
            <a:endParaRPr lang="en-US" sz="1750" dirty="0"/>
          </a:p>
        </p:txBody>
      </p:sp>
      <p:sp>
        <p:nvSpPr>
          <p:cNvPr id="13" name="Text 11"/>
          <p:cNvSpPr/>
          <p:nvPr/>
        </p:nvSpPr>
        <p:spPr>
          <a:xfrm>
            <a:off x="786765" y="572512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11"/>
            </a:pPr>
            <a:r>
              <a:rPr lang="en-US" sz="1750" dirty="0">
                <a:solidFill>
                  <a:srgbClr val="DAD8E9"/>
                </a:solidFill>
                <a:latin typeface="Mukta Light" pitchFamily="34" charset="0"/>
                <a:ea typeface="Mukta Light" pitchFamily="34" charset="-122"/>
                <a:cs typeface="Mukta Light" pitchFamily="34" charset="-120"/>
              </a:rPr>
              <a:t>Jennifer Nina NZIZA - 2301000526</a:t>
            </a:r>
            <a:endParaRPr lang="en-US" sz="1750" dirty="0"/>
          </a:p>
        </p:txBody>
      </p:sp>
      <p:sp>
        <p:nvSpPr>
          <p:cNvPr id="14" name="Text 12"/>
          <p:cNvSpPr/>
          <p:nvPr/>
        </p:nvSpPr>
        <p:spPr>
          <a:xfrm>
            <a:off x="786765" y="616327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12"/>
            </a:pPr>
            <a:r>
              <a:rPr lang="en-US" sz="1750" dirty="0">
                <a:solidFill>
                  <a:srgbClr val="DAD8E9"/>
                </a:solidFill>
                <a:latin typeface="Mukta Light" pitchFamily="34" charset="0"/>
                <a:ea typeface="Mukta Light" pitchFamily="34" charset="-122"/>
                <a:cs typeface="Mukta Light" pitchFamily="34" charset="-120"/>
              </a:rPr>
              <a:t>Elliane MBABAZI - 2301000818</a:t>
            </a:r>
            <a:endParaRPr lang="en-US" sz="1750" dirty="0"/>
          </a:p>
        </p:txBody>
      </p:sp>
      <p:sp>
        <p:nvSpPr>
          <p:cNvPr id="15" name="Text 13"/>
          <p:cNvSpPr/>
          <p:nvPr/>
        </p:nvSpPr>
        <p:spPr>
          <a:xfrm>
            <a:off x="786765" y="6601420"/>
            <a:ext cx="13056870" cy="359569"/>
          </a:xfrm>
          <a:prstGeom prst="rect">
            <a:avLst/>
          </a:prstGeom>
          <a:noFill/>
          <a:ln/>
        </p:spPr>
        <p:txBody>
          <a:bodyPr wrap="none" lIns="0" tIns="0" rIns="0" bIns="0" rtlCol="0" anchor="t"/>
          <a:lstStyle/>
          <a:p>
            <a:pPr algn="l" lvl="8" marL="3086100" indent="-342900">
              <a:lnSpc>
                <a:spcPts val="2800"/>
              </a:lnSpc>
              <a:buSzPct val="100000"/>
              <a:buFont typeface="+mj-lt"/>
              <a:buAutoNum type="arabicPeriod" startAt="13"/>
            </a:pPr>
            <a:r>
              <a:rPr lang="en-US" sz="1750" dirty="0">
                <a:solidFill>
                  <a:srgbClr val="DAD8E9"/>
                </a:solidFill>
                <a:latin typeface="Mukta Light" pitchFamily="34" charset="0"/>
                <a:ea typeface="Mukta Light" pitchFamily="34" charset="-122"/>
                <a:cs typeface="Mukta Light" pitchFamily="34" charset="-120"/>
              </a:rPr>
              <a:t>Elie NDAYISENGA - 2301000202</a:t>
            </a:r>
            <a:endParaRPr lang="en-US" sz="1750" dirty="0"/>
          </a:p>
        </p:txBody>
      </p:sp>
      <p:sp>
        <p:nvSpPr>
          <p:cNvPr id="16" name="Text 14"/>
          <p:cNvSpPr/>
          <p:nvPr/>
        </p:nvSpPr>
        <p:spPr>
          <a:xfrm>
            <a:off x="786765" y="7298174"/>
            <a:ext cx="2497931" cy="312182"/>
          </a:xfrm>
          <a:prstGeom prst="rect">
            <a:avLst/>
          </a:prstGeom>
          <a:noFill/>
          <a:ln/>
        </p:spPr>
        <p:txBody>
          <a:bodyPr wrap="none" lIns="0" tIns="0" rIns="0" bIns="0" rtlCol="0" anchor="t"/>
          <a:lstStyle/>
          <a:p>
            <a:pPr algn="l" indent="0" marL="0">
              <a:lnSpc>
                <a:spcPts val="2450"/>
              </a:lnSpc>
              <a:buNone/>
            </a:pPr>
            <a:r>
              <a:rPr lang="en-US" sz="1950" b="1" dirty="0">
                <a:solidFill>
                  <a:srgbClr val="C6BFEE"/>
                </a:solidFill>
                <a:latin typeface="Prompt Medium" pitchFamily="34" charset="0"/>
                <a:ea typeface="Prompt Medium" pitchFamily="34" charset="-122"/>
                <a:cs typeface="Prompt Medium" pitchFamily="34" charset="-120"/>
              </a:rPr>
              <a:t>Date:</a:t>
            </a:r>
            <a:pPr algn="l" indent="0" marL="0">
              <a:lnSpc>
                <a:spcPts val="2450"/>
              </a:lnSpc>
              <a:buNone/>
            </a:pPr>
            <a:r>
              <a:rPr lang="en-US" sz="1950" dirty="0">
                <a:solidFill>
                  <a:srgbClr val="C6BFEE"/>
                </a:solidFill>
                <a:latin typeface="Prompt Medium" pitchFamily="34" charset="0"/>
                <a:ea typeface="Prompt Medium" pitchFamily="34" charset="-122"/>
                <a:cs typeface="Prompt Medium" pitchFamily="34" charset="-120"/>
              </a:rPr>
              <a:t> 5 April 2025</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332071"/>
            <a:ext cx="5528667"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Future of Multimedia</a:t>
            </a:r>
            <a:endParaRPr lang="en-US" sz="4300" dirty="0"/>
          </a:p>
        </p:txBody>
      </p:sp>
      <p:sp>
        <p:nvSpPr>
          <p:cNvPr id="3" name="Shape 1"/>
          <p:cNvSpPr/>
          <p:nvPr/>
        </p:nvSpPr>
        <p:spPr>
          <a:xfrm>
            <a:off x="864037" y="2511623"/>
            <a:ext cx="2150269" cy="1379696"/>
          </a:xfrm>
          <a:prstGeom prst="roundRect">
            <a:avLst>
              <a:gd name="adj" fmla="val 7516"/>
            </a:avLst>
          </a:prstGeom>
          <a:solidFill>
            <a:srgbClr val="542C49"/>
          </a:solidFill>
          <a:ln w="15240">
            <a:solidFill>
              <a:srgbClr val="6D4562"/>
            </a:solidFill>
            <a:prstDash val="solid"/>
          </a:ln>
        </p:spPr>
      </p:sp>
      <p:sp>
        <p:nvSpPr>
          <p:cNvPr id="4" name="Text 2"/>
          <p:cNvSpPr/>
          <p:nvPr/>
        </p:nvSpPr>
        <p:spPr>
          <a:xfrm>
            <a:off x="1765578" y="2984421"/>
            <a:ext cx="347186" cy="433983"/>
          </a:xfrm>
          <a:prstGeom prst="rect">
            <a:avLst/>
          </a:prstGeom>
          <a:noFill/>
          <a:ln/>
        </p:spPr>
        <p:txBody>
          <a:bodyPr wrap="none" lIns="0" tIns="0" rIns="0" bIns="0" rtlCol="0" anchor="t"/>
          <a:lstStyle/>
          <a:p>
            <a:pPr algn="ctr" indent="0" marL="0">
              <a:lnSpc>
                <a:spcPts val="4350"/>
              </a:lnSpc>
              <a:buNone/>
            </a:pPr>
            <a:r>
              <a:rPr lang="en-US" sz="2700" dirty="0">
                <a:solidFill>
                  <a:srgbClr val="DAD8E9"/>
                </a:solidFill>
                <a:latin typeface="Prompt Medium" pitchFamily="34" charset="0"/>
                <a:ea typeface="Prompt Medium" pitchFamily="34" charset="-122"/>
                <a:cs typeface="Prompt Medium" pitchFamily="34" charset="-120"/>
              </a:rPr>
              <a:t>1</a:t>
            </a:r>
            <a:endParaRPr lang="en-US" sz="2700" dirty="0"/>
          </a:p>
        </p:txBody>
      </p:sp>
      <p:sp>
        <p:nvSpPr>
          <p:cNvPr id="5" name="Text 3"/>
          <p:cNvSpPr/>
          <p:nvPr/>
        </p:nvSpPr>
        <p:spPr>
          <a:xfrm>
            <a:off x="3261122" y="2758440"/>
            <a:ext cx="104263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AI</a:t>
            </a:r>
            <a:endParaRPr lang="en-US" sz="2150" dirty="0"/>
          </a:p>
        </p:txBody>
      </p:sp>
      <p:sp>
        <p:nvSpPr>
          <p:cNvPr id="6" name="Text 4"/>
          <p:cNvSpPr/>
          <p:nvPr/>
        </p:nvSpPr>
        <p:spPr>
          <a:xfrm>
            <a:off x="3261122" y="3249454"/>
            <a:ext cx="1042630"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Rising role</a:t>
            </a:r>
            <a:endParaRPr lang="en-US" sz="1900" dirty="0"/>
          </a:p>
        </p:txBody>
      </p:sp>
      <p:sp>
        <p:nvSpPr>
          <p:cNvPr id="7" name="Shape 5"/>
          <p:cNvSpPr/>
          <p:nvPr/>
        </p:nvSpPr>
        <p:spPr>
          <a:xfrm>
            <a:off x="3137654" y="3876080"/>
            <a:ext cx="10505361" cy="15240"/>
          </a:xfrm>
          <a:prstGeom prst="roundRect">
            <a:avLst>
              <a:gd name="adj" fmla="val 680400"/>
            </a:avLst>
          </a:prstGeom>
          <a:solidFill>
            <a:srgbClr val="6D4562"/>
          </a:solidFill>
          <a:ln/>
        </p:spPr>
      </p:sp>
      <p:sp>
        <p:nvSpPr>
          <p:cNvPr id="8" name="Shape 6"/>
          <p:cNvSpPr/>
          <p:nvPr/>
        </p:nvSpPr>
        <p:spPr>
          <a:xfrm>
            <a:off x="864037" y="4014668"/>
            <a:ext cx="4300657" cy="1379696"/>
          </a:xfrm>
          <a:prstGeom prst="roundRect">
            <a:avLst>
              <a:gd name="adj" fmla="val 7516"/>
            </a:avLst>
          </a:prstGeom>
          <a:solidFill>
            <a:srgbClr val="542C49"/>
          </a:solidFill>
          <a:ln w="15240">
            <a:solidFill>
              <a:srgbClr val="6D4562"/>
            </a:solidFill>
            <a:prstDash val="solid"/>
          </a:ln>
        </p:spPr>
      </p:sp>
      <p:sp>
        <p:nvSpPr>
          <p:cNvPr id="9" name="Text 7"/>
          <p:cNvSpPr/>
          <p:nvPr/>
        </p:nvSpPr>
        <p:spPr>
          <a:xfrm>
            <a:off x="2840712" y="4487466"/>
            <a:ext cx="347186" cy="433983"/>
          </a:xfrm>
          <a:prstGeom prst="rect">
            <a:avLst/>
          </a:prstGeom>
          <a:noFill/>
          <a:ln/>
        </p:spPr>
        <p:txBody>
          <a:bodyPr wrap="none" lIns="0" tIns="0" rIns="0" bIns="0" rtlCol="0" anchor="t"/>
          <a:lstStyle/>
          <a:p>
            <a:pPr algn="ctr" indent="0" marL="0">
              <a:lnSpc>
                <a:spcPts val="4350"/>
              </a:lnSpc>
              <a:buNone/>
            </a:pPr>
            <a:r>
              <a:rPr lang="en-US" sz="2700" dirty="0">
                <a:solidFill>
                  <a:srgbClr val="DAD8E9"/>
                </a:solidFill>
                <a:latin typeface="Prompt Medium" pitchFamily="34" charset="0"/>
                <a:ea typeface="Prompt Medium" pitchFamily="34" charset="-122"/>
                <a:cs typeface="Prompt Medium" pitchFamily="34" charset="-120"/>
              </a:rPr>
              <a:t>2</a:t>
            </a:r>
            <a:endParaRPr lang="en-US" sz="2700" dirty="0"/>
          </a:p>
        </p:txBody>
      </p:sp>
      <p:sp>
        <p:nvSpPr>
          <p:cNvPr id="10" name="Text 8"/>
          <p:cNvSpPr/>
          <p:nvPr/>
        </p:nvSpPr>
        <p:spPr>
          <a:xfrm>
            <a:off x="5411510" y="4261485"/>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Empowerment</a:t>
            </a:r>
            <a:endParaRPr lang="en-US" sz="2150" dirty="0"/>
          </a:p>
        </p:txBody>
      </p:sp>
      <p:sp>
        <p:nvSpPr>
          <p:cNvPr id="11" name="Text 9"/>
          <p:cNvSpPr/>
          <p:nvPr/>
        </p:nvSpPr>
        <p:spPr>
          <a:xfrm>
            <a:off x="5411510" y="4752499"/>
            <a:ext cx="3342442"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Tool for economic empowerment</a:t>
            </a:r>
            <a:endParaRPr lang="en-US" sz="1900" dirty="0"/>
          </a:p>
        </p:txBody>
      </p:sp>
      <p:sp>
        <p:nvSpPr>
          <p:cNvPr id="12" name="Shape 10"/>
          <p:cNvSpPr/>
          <p:nvPr/>
        </p:nvSpPr>
        <p:spPr>
          <a:xfrm>
            <a:off x="5288042" y="5379125"/>
            <a:ext cx="8354973" cy="15240"/>
          </a:xfrm>
          <a:prstGeom prst="roundRect">
            <a:avLst>
              <a:gd name="adj" fmla="val 680400"/>
            </a:avLst>
          </a:prstGeom>
          <a:solidFill>
            <a:srgbClr val="6D4562"/>
          </a:solidFill>
          <a:ln/>
        </p:spPr>
      </p:sp>
      <p:sp>
        <p:nvSpPr>
          <p:cNvPr id="13" name="Shape 11"/>
          <p:cNvSpPr/>
          <p:nvPr/>
        </p:nvSpPr>
        <p:spPr>
          <a:xfrm>
            <a:off x="864037" y="5517713"/>
            <a:ext cx="6451163" cy="1379696"/>
          </a:xfrm>
          <a:prstGeom prst="roundRect">
            <a:avLst>
              <a:gd name="adj" fmla="val 7516"/>
            </a:avLst>
          </a:prstGeom>
          <a:solidFill>
            <a:srgbClr val="542C49"/>
          </a:solidFill>
          <a:ln w="15240">
            <a:solidFill>
              <a:srgbClr val="6D4562"/>
            </a:solidFill>
            <a:prstDash val="solid"/>
          </a:ln>
        </p:spPr>
      </p:sp>
      <p:sp>
        <p:nvSpPr>
          <p:cNvPr id="14" name="Text 12"/>
          <p:cNvSpPr/>
          <p:nvPr/>
        </p:nvSpPr>
        <p:spPr>
          <a:xfrm>
            <a:off x="3915966" y="5990511"/>
            <a:ext cx="347186" cy="433983"/>
          </a:xfrm>
          <a:prstGeom prst="rect">
            <a:avLst/>
          </a:prstGeom>
          <a:noFill/>
          <a:ln/>
        </p:spPr>
        <p:txBody>
          <a:bodyPr wrap="none" lIns="0" tIns="0" rIns="0" bIns="0" rtlCol="0" anchor="t"/>
          <a:lstStyle/>
          <a:p>
            <a:pPr algn="ctr" indent="0" marL="0">
              <a:lnSpc>
                <a:spcPts val="4350"/>
              </a:lnSpc>
              <a:buNone/>
            </a:pPr>
            <a:r>
              <a:rPr lang="en-US" sz="2700" dirty="0">
                <a:solidFill>
                  <a:srgbClr val="DAD8E9"/>
                </a:solidFill>
                <a:latin typeface="Prompt Medium" pitchFamily="34" charset="0"/>
                <a:ea typeface="Prompt Medium" pitchFamily="34" charset="-122"/>
                <a:cs typeface="Prompt Medium" pitchFamily="34" charset="-120"/>
              </a:rPr>
              <a:t>3</a:t>
            </a:r>
            <a:endParaRPr lang="en-US" sz="2700" dirty="0"/>
          </a:p>
        </p:txBody>
      </p:sp>
      <p:sp>
        <p:nvSpPr>
          <p:cNvPr id="15" name="Text 13"/>
          <p:cNvSpPr/>
          <p:nvPr/>
        </p:nvSpPr>
        <p:spPr>
          <a:xfrm>
            <a:off x="7562017" y="5764530"/>
            <a:ext cx="267974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Identity</a:t>
            </a:r>
            <a:endParaRPr lang="en-US" sz="2150" dirty="0"/>
          </a:p>
        </p:txBody>
      </p:sp>
      <p:sp>
        <p:nvSpPr>
          <p:cNvPr id="16" name="Text 14"/>
          <p:cNvSpPr/>
          <p:nvPr/>
        </p:nvSpPr>
        <p:spPr>
          <a:xfrm>
            <a:off x="7562017" y="6255544"/>
            <a:ext cx="2679740"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Promoting African identity</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380178"/>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Conclusion</a:t>
            </a:r>
            <a:endParaRPr lang="en-US" sz="4300" dirty="0"/>
          </a:p>
        </p:txBody>
      </p:sp>
      <p:sp>
        <p:nvSpPr>
          <p:cNvPr id="4" name="Text 1"/>
          <p:cNvSpPr/>
          <p:nvPr/>
        </p:nvSpPr>
        <p:spPr>
          <a:xfrm>
            <a:off x="6350437" y="3436263"/>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Multimedia shapes modern society.</a:t>
            </a:r>
            <a:endParaRPr lang="en-US" sz="1900" dirty="0"/>
          </a:p>
        </p:txBody>
      </p:sp>
      <p:sp>
        <p:nvSpPr>
          <p:cNvPr id="5" name="Text 2"/>
          <p:cNvSpPr/>
          <p:nvPr/>
        </p:nvSpPr>
        <p:spPr>
          <a:xfrm>
            <a:off x="6350437" y="4108966"/>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Responsible use benefits all sectors.</a:t>
            </a:r>
            <a:endParaRPr lang="en-US" sz="1900" dirty="0"/>
          </a:p>
        </p:txBody>
      </p:sp>
      <p:sp>
        <p:nvSpPr>
          <p:cNvPr id="6" name="Text 3"/>
          <p:cNvSpPr/>
          <p:nvPr/>
        </p:nvSpPr>
        <p:spPr>
          <a:xfrm>
            <a:off x="6350437" y="4781669"/>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Africa must preserve and invest in multimedia.</a:t>
            </a:r>
            <a:endParaRPr lang="en-US" sz="1900" dirty="0"/>
          </a:p>
        </p:txBody>
      </p:sp>
      <p:sp>
        <p:nvSpPr>
          <p:cNvPr id="7" name="Text 4"/>
          <p:cNvSpPr/>
          <p:nvPr/>
        </p:nvSpPr>
        <p:spPr>
          <a:xfrm>
            <a:off x="6350437" y="5454372"/>
            <a:ext cx="7415927" cy="395049"/>
          </a:xfrm>
          <a:prstGeom prst="rect">
            <a:avLst/>
          </a:prstGeom>
          <a:noFill/>
          <a:ln/>
        </p:spPr>
        <p:txBody>
          <a:bodyPr wrap="none" lIns="0" tIns="0" rIns="0" bIns="0" rtlCol="0" anchor="t"/>
          <a:lstStyle/>
          <a:p>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Embrace, innovate, and safeguard</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multimedia for generations.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572000" y="3003471"/>
            <a:ext cx="5486400" cy="685800"/>
          </a:xfrm>
          <a:prstGeom prst="rect">
            <a:avLst/>
          </a:prstGeom>
          <a:noFill/>
          <a:ln/>
        </p:spPr>
        <p:txBody>
          <a:bodyPr wrap="none" lIns="0" tIns="0" rIns="0" bIns="0" rtlCol="0" anchor="t"/>
          <a:lstStyle/>
          <a:p>
            <a:pPr algn="ctr"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END.</a:t>
            </a:r>
            <a:endParaRPr lang="en-US" sz="4300" dirty="0"/>
          </a:p>
        </p:txBody>
      </p:sp>
      <p:sp>
        <p:nvSpPr>
          <p:cNvPr id="3" name="Text 1"/>
          <p:cNvSpPr/>
          <p:nvPr/>
        </p:nvSpPr>
        <p:spPr>
          <a:xfrm>
            <a:off x="864037" y="4059555"/>
            <a:ext cx="12902327" cy="493752"/>
          </a:xfrm>
          <a:prstGeom prst="rect">
            <a:avLst/>
          </a:prstGeom>
          <a:noFill/>
          <a:ln/>
        </p:spPr>
        <p:txBody>
          <a:bodyPr wrap="none" lIns="0" tIns="0" rIns="0" bIns="0" rtlCol="0" anchor="t"/>
          <a:lstStyle/>
          <a:p>
            <a:pPr algn="ctr" indent="0" marL="0">
              <a:lnSpc>
                <a:spcPts val="3850"/>
              </a:lnSpc>
              <a:buNone/>
            </a:pPr>
            <a:r>
              <a:rPr lang="en-US" sz="2400" dirty="0">
                <a:solidFill>
                  <a:srgbClr val="DAD8E9"/>
                </a:solidFill>
                <a:latin typeface="Mukta Light" pitchFamily="34" charset="0"/>
                <a:ea typeface="Mukta Light" pitchFamily="34" charset="-122"/>
                <a:cs typeface="Mukta Light" pitchFamily="34" charset="-120"/>
              </a:rPr>
              <a:t>Thank you!</a:t>
            </a:r>
            <a:endParaRPr lang="en-US" sz="2400" dirty="0"/>
          </a:p>
        </p:txBody>
      </p:sp>
      <p:sp>
        <p:nvSpPr>
          <p:cNvPr id="4" name="Text 2"/>
          <p:cNvSpPr/>
          <p:nvPr/>
        </p:nvSpPr>
        <p:spPr>
          <a:xfrm>
            <a:off x="864037" y="4830961"/>
            <a:ext cx="129023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3306604"/>
            <a:ext cx="4389120" cy="548521"/>
          </a:xfrm>
          <a:prstGeom prst="rect">
            <a:avLst/>
          </a:prstGeom>
          <a:noFill/>
          <a:ln/>
        </p:spPr>
        <p:txBody>
          <a:bodyPr wrap="none" lIns="0" tIns="0" rIns="0" bIns="0" rtlCol="0" anchor="t"/>
          <a:lstStyle/>
          <a:p>
            <a:pPr algn="l" indent="0" marL="0">
              <a:lnSpc>
                <a:spcPts val="4300"/>
              </a:lnSpc>
              <a:buNone/>
            </a:pPr>
            <a:r>
              <a:rPr lang="en-US" sz="3450" dirty="0">
                <a:solidFill>
                  <a:srgbClr val="C6BFEE"/>
                </a:solidFill>
                <a:latin typeface="Prompt Medium" pitchFamily="34" charset="0"/>
                <a:ea typeface="Prompt Medium" pitchFamily="34" charset="-122"/>
                <a:cs typeface="Prompt Medium" pitchFamily="34" charset="-120"/>
              </a:rPr>
              <a:t>Topic.</a:t>
            </a:r>
            <a:endParaRPr lang="en-US" sz="3450" dirty="0"/>
          </a:p>
        </p:txBody>
      </p:sp>
      <p:sp>
        <p:nvSpPr>
          <p:cNvPr id="3" name="Text 1"/>
          <p:cNvSpPr/>
          <p:nvPr/>
        </p:nvSpPr>
        <p:spPr>
          <a:xfrm>
            <a:off x="864037" y="4132778"/>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As an IT, with the features of Multimedia, Describe the use of Multimedia in society and their advantages with disadvantages, how to limit these disadvantages and how we can preserve the multimedia to be used in future of Africa.</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657832"/>
            <a:ext cx="7167443"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Introduction to Multimedia</a:t>
            </a:r>
            <a:endParaRPr lang="en-US" sz="4300" dirty="0"/>
          </a:p>
        </p:txBody>
      </p:sp>
      <p:sp>
        <p:nvSpPr>
          <p:cNvPr id="4" name="Text 1"/>
          <p:cNvSpPr/>
          <p:nvPr/>
        </p:nvSpPr>
        <p:spPr>
          <a:xfrm>
            <a:off x="864037" y="3713917"/>
            <a:ext cx="7415927"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Multimedia combines text, audio, video, images, animation, and interactivity.</a:t>
            </a:r>
            <a:endParaRPr lang="en-US" sz="1900" dirty="0"/>
          </a:p>
        </p:txBody>
      </p:sp>
      <p:sp>
        <p:nvSpPr>
          <p:cNvPr id="5" name="Text 2"/>
          <p:cNvSpPr/>
          <p:nvPr/>
        </p:nvSpPr>
        <p:spPr>
          <a:xfrm>
            <a:off x="864037" y="4781669"/>
            <a:ext cx="7415927"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It is used in education, healthcare, entertainment, business, and government.</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205752"/>
            <a:ext cx="5743813"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Multimedia in Society</a:t>
            </a:r>
            <a:endParaRPr lang="en-US" sz="4300" dirty="0"/>
          </a:p>
        </p:txBody>
      </p:sp>
      <p:sp>
        <p:nvSpPr>
          <p:cNvPr id="3" name="Text 1"/>
          <p:cNvSpPr/>
          <p:nvPr/>
        </p:nvSpPr>
        <p:spPr>
          <a:xfrm>
            <a:off x="864037" y="3508653"/>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Education</a:t>
            </a:r>
            <a:endParaRPr lang="en-US" sz="2150" dirty="0"/>
          </a:p>
        </p:txBody>
      </p:sp>
      <p:sp>
        <p:nvSpPr>
          <p:cNvPr id="4" name="Text 2"/>
          <p:cNvSpPr/>
          <p:nvPr/>
        </p:nvSpPr>
        <p:spPr>
          <a:xfrm>
            <a:off x="864037" y="4098369"/>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E-learning platforms</a:t>
            </a:r>
            <a:endParaRPr lang="en-US" sz="1900" dirty="0"/>
          </a:p>
        </p:txBody>
      </p:sp>
      <p:sp>
        <p:nvSpPr>
          <p:cNvPr id="5" name="Text 3"/>
          <p:cNvSpPr/>
          <p:nvPr/>
        </p:nvSpPr>
        <p:spPr>
          <a:xfrm>
            <a:off x="864037" y="4579739"/>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Virtual labs</a:t>
            </a:r>
            <a:endParaRPr lang="en-US" sz="1900" dirty="0"/>
          </a:p>
        </p:txBody>
      </p:sp>
      <p:sp>
        <p:nvSpPr>
          <p:cNvPr id="6" name="Text 4"/>
          <p:cNvSpPr/>
          <p:nvPr/>
        </p:nvSpPr>
        <p:spPr>
          <a:xfrm>
            <a:off x="864037" y="5061109"/>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Interactive content</a:t>
            </a:r>
            <a:endParaRPr lang="en-US" sz="1900" dirty="0"/>
          </a:p>
        </p:txBody>
      </p:sp>
      <p:sp>
        <p:nvSpPr>
          <p:cNvPr id="7" name="Text 5"/>
          <p:cNvSpPr/>
          <p:nvPr/>
        </p:nvSpPr>
        <p:spPr>
          <a:xfrm>
            <a:off x="5372695" y="3508653"/>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Healthcare</a:t>
            </a:r>
            <a:endParaRPr lang="en-US" sz="2150" dirty="0"/>
          </a:p>
        </p:txBody>
      </p:sp>
      <p:sp>
        <p:nvSpPr>
          <p:cNvPr id="8" name="Text 6"/>
          <p:cNvSpPr/>
          <p:nvPr/>
        </p:nvSpPr>
        <p:spPr>
          <a:xfrm>
            <a:off x="5372695" y="4098369"/>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Training simulations</a:t>
            </a:r>
            <a:endParaRPr lang="en-US" sz="1900" dirty="0"/>
          </a:p>
        </p:txBody>
      </p:sp>
      <p:sp>
        <p:nvSpPr>
          <p:cNvPr id="9" name="Text 7"/>
          <p:cNvSpPr/>
          <p:nvPr/>
        </p:nvSpPr>
        <p:spPr>
          <a:xfrm>
            <a:off x="5372695" y="4579739"/>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Telemedicine</a:t>
            </a:r>
            <a:endParaRPr lang="en-US" sz="1900" dirty="0"/>
          </a:p>
        </p:txBody>
      </p:sp>
      <p:sp>
        <p:nvSpPr>
          <p:cNvPr id="10" name="Text 8"/>
          <p:cNvSpPr/>
          <p:nvPr/>
        </p:nvSpPr>
        <p:spPr>
          <a:xfrm>
            <a:off x="5372695" y="5061109"/>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Awareness campaigns</a:t>
            </a:r>
            <a:endParaRPr lang="en-US" sz="1900" dirty="0"/>
          </a:p>
        </p:txBody>
      </p:sp>
      <p:sp>
        <p:nvSpPr>
          <p:cNvPr id="11" name="Text 9"/>
          <p:cNvSpPr/>
          <p:nvPr/>
        </p:nvSpPr>
        <p:spPr>
          <a:xfrm>
            <a:off x="9881354" y="3508653"/>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Entertainment</a:t>
            </a:r>
            <a:endParaRPr lang="en-US" sz="2150" dirty="0"/>
          </a:p>
        </p:txBody>
      </p:sp>
      <p:sp>
        <p:nvSpPr>
          <p:cNvPr id="12" name="Text 10"/>
          <p:cNvSpPr/>
          <p:nvPr/>
        </p:nvSpPr>
        <p:spPr>
          <a:xfrm>
            <a:off x="9881354" y="4098369"/>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Music</a:t>
            </a:r>
            <a:endParaRPr lang="en-US" sz="1900" dirty="0"/>
          </a:p>
        </p:txBody>
      </p:sp>
      <p:sp>
        <p:nvSpPr>
          <p:cNvPr id="13" name="Text 11"/>
          <p:cNvSpPr/>
          <p:nvPr/>
        </p:nvSpPr>
        <p:spPr>
          <a:xfrm>
            <a:off x="9881354" y="4579739"/>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Movies</a:t>
            </a:r>
            <a:endParaRPr lang="en-US" sz="1900" dirty="0"/>
          </a:p>
        </p:txBody>
      </p:sp>
      <p:sp>
        <p:nvSpPr>
          <p:cNvPr id="14" name="Text 12"/>
          <p:cNvSpPr/>
          <p:nvPr/>
        </p:nvSpPr>
        <p:spPr>
          <a:xfrm>
            <a:off x="9881354" y="5061109"/>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Video games</a:t>
            </a:r>
            <a:endParaRPr lang="en-US" sz="1900" dirty="0"/>
          </a:p>
        </p:txBody>
      </p:sp>
      <p:sp>
        <p:nvSpPr>
          <p:cNvPr id="15" name="Text 13"/>
          <p:cNvSpPr/>
          <p:nvPr/>
        </p:nvSpPr>
        <p:spPr>
          <a:xfrm>
            <a:off x="9881354" y="5542478"/>
            <a:ext cx="3898821"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Social media</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855589"/>
            <a:ext cx="7042428"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Advantages of Multimedia</a:t>
            </a:r>
            <a:endParaRPr lang="en-US" sz="4300" dirty="0"/>
          </a:p>
        </p:txBody>
      </p:sp>
      <p:sp>
        <p:nvSpPr>
          <p:cNvPr id="4" name="Shape 1"/>
          <p:cNvSpPr/>
          <p:nvPr/>
        </p:nvSpPr>
        <p:spPr>
          <a:xfrm>
            <a:off x="864037" y="2911673"/>
            <a:ext cx="3584615" cy="1805226"/>
          </a:xfrm>
          <a:prstGeom prst="roundRect">
            <a:avLst>
              <a:gd name="adj" fmla="val 5744"/>
            </a:avLst>
          </a:prstGeom>
          <a:solidFill>
            <a:srgbClr val="542C49"/>
          </a:solidFill>
          <a:ln w="15240">
            <a:solidFill>
              <a:srgbClr val="6D4562"/>
            </a:solidFill>
            <a:prstDash val="solid"/>
          </a:ln>
        </p:spPr>
      </p:sp>
      <p:sp>
        <p:nvSpPr>
          <p:cNvPr id="5" name="Text 2"/>
          <p:cNvSpPr/>
          <p:nvPr/>
        </p:nvSpPr>
        <p:spPr>
          <a:xfrm>
            <a:off x="1126093" y="3173730"/>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Communication</a:t>
            </a:r>
            <a:endParaRPr lang="en-US" sz="2150" dirty="0"/>
          </a:p>
        </p:txBody>
      </p:sp>
      <p:sp>
        <p:nvSpPr>
          <p:cNvPr id="6" name="Text 3"/>
          <p:cNvSpPr/>
          <p:nvPr/>
        </p:nvSpPr>
        <p:spPr>
          <a:xfrm>
            <a:off x="1126093" y="3664744"/>
            <a:ext cx="3060502"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Enhances communication and understanding.</a:t>
            </a:r>
            <a:endParaRPr lang="en-US" sz="1900" dirty="0"/>
          </a:p>
        </p:txBody>
      </p:sp>
      <p:sp>
        <p:nvSpPr>
          <p:cNvPr id="7" name="Shape 4"/>
          <p:cNvSpPr/>
          <p:nvPr/>
        </p:nvSpPr>
        <p:spPr>
          <a:xfrm>
            <a:off x="4695468" y="2911673"/>
            <a:ext cx="3584615" cy="1805226"/>
          </a:xfrm>
          <a:prstGeom prst="roundRect">
            <a:avLst>
              <a:gd name="adj" fmla="val 5744"/>
            </a:avLst>
          </a:prstGeom>
          <a:solidFill>
            <a:srgbClr val="542C49"/>
          </a:solidFill>
          <a:ln w="15240">
            <a:solidFill>
              <a:srgbClr val="6D4562"/>
            </a:solidFill>
            <a:prstDash val="solid"/>
          </a:ln>
        </p:spPr>
      </p:sp>
      <p:sp>
        <p:nvSpPr>
          <p:cNvPr id="8" name="Text 5"/>
          <p:cNvSpPr/>
          <p:nvPr/>
        </p:nvSpPr>
        <p:spPr>
          <a:xfrm>
            <a:off x="4957524" y="3173730"/>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Engagement</a:t>
            </a:r>
            <a:endParaRPr lang="en-US" sz="2150" dirty="0"/>
          </a:p>
        </p:txBody>
      </p:sp>
      <p:sp>
        <p:nvSpPr>
          <p:cNvPr id="9" name="Text 6"/>
          <p:cNvSpPr/>
          <p:nvPr/>
        </p:nvSpPr>
        <p:spPr>
          <a:xfrm>
            <a:off x="4957524" y="3664744"/>
            <a:ext cx="3060502"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Encourages creativity and engagement.</a:t>
            </a:r>
            <a:endParaRPr lang="en-US" sz="1900" dirty="0"/>
          </a:p>
        </p:txBody>
      </p:sp>
      <p:sp>
        <p:nvSpPr>
          <p:cNvPr id="10" name="Shape 7"/>
          <p:cNvSpPr/>
          <p:nvPr/>
        </p:nvSpPr>
        <p:spPr>
          <a:xfrm>
            <a:off x="864037" y="4963716"/>
            <a:ext cx="7415927" cy="1410176"/>
          </a:xfrm>
          <a:prstGeom prst="roundRect">
            <a:avLst>
              <a:gd name="adj" fmla="val 7353"/>
            </a:avLst>
          </a:prstGeom>
          <a:solidFill>
            <a:srgbClr val="542C49"/>
          </a:solidFill>
          <a:ln w="15240">
            <a:solidFill>
              <a:srgbClr val="6D4562"/>
            </a:solidFill>
            <a:prstDash val="solid"/>
          </a:ln>
        </p:spPr>
      </p:sp>
      <p:sp>
        <p:nvSpPr>
          <p:cNvPr id="11" name="Text 8"/>
          <p:cNvSpPr/>
          <p:nvPr/>
        </p:nvSpPr>
        <p:spPr>
          <a:xfrm>
            <a:off x="1126093" y="5225772"/>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Accessibility</a:t>
            </a:r>
            <a:endParaRPr lang="en-US" sz="2150" dirty="0"/>
          </a:p>
        </p:txBody>
      </p:sp>
      <p:sp>
        <p:nvSpPr>
          <p:cNvPr id="12" name="Text 9"/>
          <p:cNvSpPr/>
          <p:nvPr/>
        </p:nvSpPr>
        <p:spPr>
          <a:xfrm>
            <a:off x="1126093" y="5716786"/>
            <a:ext cx="6891814"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Supports remote learning and work.</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759148"/>
            <a:ext cx="7415927" cy="13716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Disadvantages of Multimedia</a:t>
            </a:r>
            <a:endParaRPr lang="en-US" sz="4300" dirty="0"/>
          </a:p>
        </p:txBody>
      </p:sp>
      <p:sp>
        <p:nvSpPr>
          <p:cNvPr id="4" name="Shape 1"/>
          <p:cNvSpPr/>
          <p:nvPr/>
        </p:nvSpPr>
        <p:spPr>
          <a:xfrm>
            <a:off x="6350437" y="3778687"/>
            <a:ext cx="555427" cy="555427"/>
          </a:xfrm>
          <a:prstGeom prst="roundRect">
            <a:avLst>
              <a:gd name="adj" fmla="val 18669"/>
            </a:avLst>
          </a:prstGeom>
          <a:solidFill>
            <a:srgbClr val="542C49"/>
          </a:solidFill>
          <a:ln w="15240">
            <a:solidFill>
              <a:srgbClr val="6D4562"/>
            </a:solidFill>
            <a:prstDash val="solid"/>
          </a:ln>
        </p:spPr>
      </p:sp>
      <p:sp>
        <p:nvSpPr>
          <p:cNvPr id="5" name="Text 2"/>
          <p:cNvSpPr/>
          <p:nvPr/>
        </p:nvSpPr>
        <p:spPr>
          <a:xfrm>
            <a:off x="7152680" y="3778687"/>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Addiction</a:t>
            </a:r>
            <a:endParaRPr lang="en-US" sz="2150" dirty="0"/>
          </a:p>
        </p:txBody>
      </p:sp>
      <p:sp>
        <p:nvSpPr>
          <p:cNvPr id="6" name="Text 3"/>
          <p:cNvSpPr/>
          <p:nvPr/>
        </p:nvSpPr>
        <p:spPr>
          <a:xfrm>
            <a:off x="7152680" y="4269700"/>
            <a:ext cx="2782372"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Can lead to addiction and reduced productivity.</a:t>
            </a:r>
            <a:endParaRPr lang="en-US" sz="1900" dirty="0"/>
          </a:p>
        </p:txBody>
      </p:sp>
      <p:sp>
        <p:nvSpPr>
          <p:cNvPr id="7" name="Shape 4"/>
          <p:cNvSpPr/>
          <p:nvPr/>
        </p:nvSpPr>
        <p:spPr>
          <a:xfrm>
            <a:off x="10181868" y="3778687"/>
            <a:ext cx="555427" cy="555427"/>
          </a:xfrm>
          <a:prstGeom prst="roundRect">
            <a:avLst>
              <a:gd name="adj" fmla="val 18669"/>
            </a:avLst>
          </a:prstGeom>
          <a:solidFill>
            <a:srgbClr val="542C49"/>
          </a:solidFill>
          <a:ln w="15240">
            <a:solidFill>
              <a:srgbClr val="6D4562"/>
            </a:solidFill>
            <a:prstDash val="solid"/>
          </a:ln>
        </p:spPr>
      </p:sp>
      <p:sp>
        <p:nvSpPr>
          <p:cNvPr id="8" name="Text 5"/>
          <p:cNvSpPr/>
          <p:nvPr/>
        </p:nvSpPr>
        <p:spPr>
          <a:xfrm>
            <a:off x="10984111" y="3778687"/>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Digital Divide</a:t>
            </a:r>
            <a:endParaRPr lang="en-US" sz="2150" dirty="0"/>
          </a:p>
        </p:txBody>
      </p:sp>
      <p:sp>
        <p:nvSpPr>
          <p:cNvPr id="9" name="Text 6"/>
          <p:cNvSpPr/>
          <p:nvPr/>
        </p:nvSpPr>
        <p:spPr>
          <a:xfrm>
            <a:off x="10984111" y="4269700"/>
            <a:ext cx="2782372"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Limited access in rural areas.</a:t>
            </a:r>
            <a:endParaRPr lang="en-US" sz="1900" dirty="0"/>
          </a:p>
        </p:txBody>
      </p:sp>
      <p:sp>
        <p:nvSpPr>
          <p:cNvPr id="10" name="Shape 7"/>
          <p:cNvSpPr/>
          <p:nvPr/>
        </p:nvSpPr>
        <p:spPr>
          <a:xfrm>
            <a:off x="6350437" y="5584269"/>
            <a:ext cx="555427" cy="555427"/>
          </a:xfrm>
          <a:prstGeom prst="roundRect">
            <a:avLst>
              <a:gd name="adj" fmla="val 18669"/>
            </a:avLst>
          </a:prstGeom>
          <a:solidFill>
            <a:srgbClr val="542C49"/>
          </a:solidFill>
          <a:ln w="15240">
            <a:solidFill>
              <a:srgbClr val="6D4562"/>
            </a:solidFill>
            <a:prstDash val="solid"/>
          </a:ln>
        </p:spPr>
      </p:sp>
      <p:sp>
        <p:nvSpPr>
          <p:cNvPr id="11" name="Text 8"/>
          <p:cNvSpPr/>
          <p:nvPr/>
        </p:nvSpPr>
        <p:spPr>
          <a:xfrm>
            <a:off x="7152680" y="5584269"/>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Security Risks</a:t>
            </a:r>
            <a:endParaRPr lang="en-US" sz="2150" dirty="0"/>
          </a:p>
        </p:txBody>
      </p:sp>
      <p:sp>
        <p:nvSpPr>
          <p:cNvPr id="12" name="Text 9"/>
          <p:cNvSpPr/>
          <p:nvPr/>
        </p:nvSpPr>
        <p:spPr>
          <a:xfrm>
            <a:off x="7152680" y="6075283"/>
            <a:ext cx="6613684"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Data privacy and security risks.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219"/>
          </a:xfrm>
          <a:prstGeom prst="rect">
            <a:avLst/>
          </a:prstGeom>
        </p:spPr>
      </p:pic>
      <p:sp>
        <p:nvSpPr>
          <p:cNvPr id="3" name="Text 0"/>
          <p:cNvSpPr/>
          <p:nvPr/>
        </p:nvSpPr>
        <p:spPr>
          <a:xfrm>
            <a:off x="852964" y="670203"/>
            <a:ext cx="6149340" cy="676989"/>
          </a:xfrm>
          <a:prstGeom prst="rect">
            <a:avLst/>
          </a:prstGeom>
          <a:noFill/>
          <a:ln/>
        </p:spPr>
        <p:txBody>
          <a:bodyPr wrap="none" lIns="0" tIns="0" rIns="0" bIns="0" rtlCol="0" anchor="t"/>
          <a:lstStyle/>
          <a:p>
            <a:pPr algn="l" indent="0" marL="0">
              <a:lnSpc>
                <a:spcPts val="5300"/>
              </a:lnSpc>
              <a:buNone/>
            </a:pPr>
            <a:r>
              <a:rPr lang="en-US" sz="4250" dirty="0">
                <a:solidFill>
                  <a:srgbClr val="C6BFEE"/>
                </a:solidFill>
                <a:latin typeface="Prompt Medium" pitchFamily="34" charset="0"/>
                <a:ea typeface="Prompt Medium" pitchFamily="34" charset="-122"/>
                <a:cs typeface="Prompt Medium" pitchFamily="34" charset="-120"/>
              </a:rPr>
              <a:t>Limiting Disadvantages</a:t>
            </a:r>
            <a:endParaRPr lang="en-US" sz="4250" dirty="0"/>
          </a:p>
        </p:txBody>
      </p:sp>
      <p:pic>
        <p:nvPicPr>
          <p:cNvPr id="4" name="Image 1" descr="preencoded.png">    </p:cNvPr>
          <p:cNvPicPr>
            <a:picLocks noChangeAspect="1"/>
          </p:cNvPicPr>
          <p:nvPr/>
        </p:nvPicPr>
        <p:blipFill>
          <a:blip r:embed="rId2"/>
          <a:stretch>
            <a:fillRect/>
          </a:stretch>
        </p:blipFill>
        <p:spPr>
          <a:xfrm>
            <a:off x="852964" y="1712714"/>
            <a:ext cx="1218605" cy="1462326"/>
          </a:xfrm>
          <a:prstGeom prst="rect">
            <a:avLst/>
          </a:prstGeom>
        </p:spPr>
      </p:pic>
      <p:sp>
        <p:nvSpPr>
          <p:cNvPr id="5" name="Text 1"/>
          <p:cNvSpPr/>
          <p:nvPr/>
        </p:nvSpPr>
        <p:spPr>
          <a:xfrm>
            <a:off x="2437090" y="1956435"/>
            <a:ext cx="2708077" cy="338495"/>
          </a:xfrm>
          <a:prstGeom prst="rect">
            <a:avLst/>
          </a:prstGeom>
          <a:noFill/>
          <a:ln/>
        </p:spPr>
        <p:txBody>
          <a:bodyPr wrap="non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Digital literacy</a:t>
            </a:r>
            <a:endParaRPr lang="en-US" sz="2100" dirty="0"/>
          </a:p>
        </p:txBody>
      </p:sp>
      <p:sp>
        <p:nvSpPr>
          <p:cNvPr id="6" name="Text 2"/>
          <p:cNvSpPr/>
          <p:nvPr/>
        </p:nvSpPr>
        <p:spPr>
          <a:xfrm>
            <a:off x="2437090" y="2441138"/>
            <a:ext cx="5853946" cy="389930"/>
          </a:xfrm>
          <a:prstGeom prst="rect">
            <a:avLst/>
          </a:prstGeom>
          <a:noFill/>
          <a:ln/>
        </p:spPr>
        <p:txBody>
          <a:bodyPr wrap="non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Training for all age groups.</a:t>
            </a:r>
            <a:endParaRPr lang="en-US" sz="1900" dirty="0"/>
          </a:p>
        </p:txBody>
      </p:sp>
      <p:pic>
        <p:nvPicPr>
          <p:cNvPr id="7" name="Image 2" descr="preencoded.png">    </p:cNvPr>
          <p:cNvPicPr>
            <a:picLocks noChangeAspect="1"/>
          </p:cNvPicPr>
          <p:nvPr/>
        </p:nvPicPr>
        <p:blipFill>
          <a:blip r:embed="rId3"/>
          <a:stretch>
            <a:fillRect/>
          </a:stretch>
        </p:blipFill>
        <p:spPr>
          <a:xfrm>
            <a:off x="852964" y="3175040"/>
            <a:ext cx="1218605" cy="1462326"/>
          </a:xfrm>
          <a:prstGeom prst="rect">
            <a:avLst/>
          </a:prstGeom>
        </p:spPr>
      </p:pic>
      <p:sp>
        <p:nvSpPr>
          <p:cNvPr id="8" name="Text 3"/>
          <p:cNvSpPr/>
          <p:nvPr/>
        </p:nvSpPr>
        <p:spPr>
          <a:xfrm>
            <a:off x="2437090" y="3418761"/>
            <a:ext cx="2708077" cy="338495"/>
          </a:xfrm>
          <a:prstGeom prst="rect">
            <a:avLst/>
          </a:prstGeom>
          <a:noFill/>
          <a:ln/>
        </p:spPr>
        <p:txBody>
          <a:bodyPr wrap="non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Access control</a:t>
            </a:r>
            <a:endParaRPr lang="en-US" sz="2100" dirty="0"/>
          </a:p>
        </p:txBody>
      </p:sp>
      <p:sp>
        <p:nvSpPr>
          <p:cNvPr id="9" name="Text 4"/>
          <p:cNvSpPr/>
          <p:nvPr/>
        </p:nvSpPr>
        <p:spPr>
          <a:xfrm>
            <a:off x="2437090" y="3903464"/>
            <a:ext cx="5853946" cy="389930"/>
          </a:xfrm>
          <a:prstGeom prst="rect">
            <a:avLst/>
          </a:prstGeom>
          <a:noFill/>
          <a:ln/>
        </p:spPr>
        <p:txBody>
          <a:bodyPr wrap="non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Screen time monitoring.</a:t>
            </a:r>
            <a:endParaRPr lang="en-US" sz="1900" dirty="0"/>
          </a:p>
        </p:txBody>
      </p:sp>
      <p:pic>
        <p:nvPicPr>
          <p:cNvPr id="10" name="Image 3" descr="preencoded.png">    </p:cNvPr>
          <p:cNvPicPr>
            <a:picLocks noChangeAspect="1"/>
          </p:cNvPicPr>
          <p:nvPr/>
        </p:nvPicPr>
        <p:blipFill>
          <a:blip r:embed="rId4"/>
          <a:stretch>
            <a:fillRect/>
          </a:stretch>
        </p:blipFill>
        <p:spPr>
          <a:xfrm>
            <a:off x="852964" y="4637365"/>
            <a:ext cx="1218605" cy="1462326"/>
          </a:xfrm>
          <a:prstGeom prst="rect">
            <a:avLst/>
          </a:prstGeom>
        </p:spPr>
      </p:pic>
      <p:sp>
        <p:nvSpPr>
          <p:cNvPr id="11" name="Text 5"/>
          <p:cNvSpPr/>
          <p:nvPr/>
        </p:nvSpPr>
        <p:spPr>
          <a:xfrm>
            <a:off x="2437090" y="4881086"/>
            <a:ext cx="2708077" cy="338495"/>
          </a:xfrm>
          <a:prstGeom prst="rect">
            <a:avLst/>
          </a:prstGeom>
          <a:noFill/>
          <a:ln/>
        </p:spPr>
        <p:txBody>
          <a:bodyPr wrap="non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Cybersecurity</a:t>
            </a:r>
            <a:endParaRPr lang="en-US" sz="2100" dirty="0"/>
          </a:p>
        </p:txBody>
      </p:sp>
      <p:sp>
        <p:nvSpPr>
          <p:cNvPr id="12" name="Text 6"/>
          <p:cNvSpPr/>
          <p:nvPr/>
        </p:nvSpPr>
        <p:spPr>
          <a:xfrm>
            <a:off x="2437090" y="5365790"/>
            <a:ext cx="5853946" cy="389930"/>
          </a:xfrm>
          <a:prstGeom prst="rect">
            <a:avLst/>
          </a:prstGeom>
          <a:noFill/>
          <a:ln/>
        </p:spPr>
        <p:txBody>
          <a:bodyPr wrap="non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Promote awareness.</a:t>
            </a:r>
            <a:endParaRPr lang="en-US" sz="1900" dirty="0"/>
          </a:p>
        </p:txBody>
      </p:sp>
      <p:pic>
        <p:nvPicPr>
          <p:cNvPr id="13" name="Image 4" descr="preencoded.png">    </p:cNvPr>
          <p:cNvPicPr>
            <a:picLocks noChangeAspect="1"/>
          </p:cNvPicPr>
          <p:nvPr/>
        </p:nvPicPr>
        <p:blipFill>
          <a:blip r:embed="rId5"/>
          <a:stretch>
            <a:fillRect/>
          </a:stretch>
        </p:blipFill>
        <p:spPr>
          <a:xfrm>
            <a:off x="852964" y="6099691"/>
            <a:ext cx="1218605" cy="1462326"/>
          </a:xfrm>
          <a:prstGeom prst="rect">
            <a:avLst/>
          </a:prstGeom>
        </p:spPr>
      </p:pic>
      <p:sp>
        <p:nvSpPr>
          <p:cNvPr id="14" name="Text 7"/>
          <p:cNvSpPr/>
          <p:nvPr/>
        </p:nvSpPr>
        <p:spPr>
          <a:xfrm>
            <a:off x="2437090" y="6343412"/>
            <a:ext cx="2708077" cy="338495"/>
          </a:xfrm>
          <a:prstGeom prst="rect">
            <a:avLst/>
          </a:prstGeom>
          <a:noFill/>
          <a:ln/>
        </p:spPr>
        <p:txBody>
          <a:bodyPr wrap="none" lIns="0" tIns="0" rIns="0" bIns="0" rtlCol="0" anchor="t"/>
          <a:lstStyle/>
          <a:p>
            <a:pPr algn="l" indent="0" marL="0">
              <a:lnSpc>
                <a:spcPts val="2650"/>
              </a:lnSpc>
              <a:buNone/>
            </a:pPr>
            <a:r>
              <a:rPr lang="en-US" sz="2100" dirty="0">
                <a:solidFill>
                  <a:srgbClr val="DAD8E9"/>
                </a:solidFill>
                <a:latin typeface="Prompt Medium" pitchFamily="34" charset="0"/>
                <a:ea typeface="Prompt Medium" pitchFamily="34" charset="-122"/>
                <a:cs typeface="Prompt Medium" pitchFamily="34" charset="-120"/>
              </a:rPr>
              <a:t>Infrastructure</a:t>
            </a:r>
            <a:endParaRPr lang="en-US" sz="2100" dirty="0"/>
          </a:p>
        </p:txBody>
      </p:sp>
      <p:sp>
        <p:nvSpPr>
          <p:cNvPr id="15" name="Text 8"/>
          <p:cNvSpPr/>
          <p:nvPr/>
        </p:nvSpPr>
        <p:spPr>
          <a:xfrm>
            <a:off x="2437090" y="6828115"/>
            <a:ext cx="5853946" cy="389930"/>
          </a:xfrm>
          <a:prstGeom prst="rect">
            <a:avLst/>
          </a:prstGeom>
          <a:noFill/>
          <a:ln/>
        </p:spPr>
        <p:txBody>
          <a:bodyPr wrap="none" lIns="0" tIns="0" rIns="0" bIns="0" rtlCol="0" anchor="t"/>
          <a:lstStyle/>
          <a:p>
            <a:pPr algn="l" indent="0" marL="0">
              <a:lnSpc>
                <a:spcPts val="3050"/>
              </a:lnSpc>
              <a:buNone/>
            </a:pPr>
            <a:r>
              <a:rPr lang="en-US" sz="1900" dirty="0">
                <a:solidFill>
                  <a:srgbClr val="DAD8E9"/>
                </a:solidFill>
                <a:latin typeface="Mukta Light" pitchFamily="34" charset="0"/>
                <a:ea typeface="Mukta Light" pitchFamily="34" charset="-122"/>
                <a:cs typeface="Mukta Light" pitchFamily="34" charset="-120"/>
              </a:rPr>
              <a:t>Rural internet access.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267063"/>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Multimedia in Africa</a:t>
            </a:r>
            <a:endParaRPr lang="en-US" sz="4300" dirty="0"/>
          </a:p>
        </p:txBody>
      </p:sp>
      <p:sp>
        <p:nvSpPr>
          <p:cNvPr id="3" name="Text 1"/>
          <p:cNvSpPr/>
          <p:nvPr/>
        </p:nvSpPr>
        <p:spPr>
          <a:xfrm>
            <a:off x="1820347" y="4261485"/>
            <a:ext cx="2743200" cy="342900"/>
          </a:xfrm>
          <a:prstGeom prst="rect">
            <a:avLst/>
          </a:prstGeom>
          <a:noFill/>
          <a:ln/>
        </p:spPr>
        <p:txBody>
          <a:bodyPr wrap="none" lIns="0" tIns="0" rIns="0" bIns="0" rtlCol="0" anchor="t"/>
          <a:lstStyle/>
          <a:p>
            <a:pPr algn="r"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Smartphone Access</a:t>
            </a:r>
            <a:endParaRPr lang="en-US" sz="2150" dirty="0"/>
          </a:p>
        </p:txBody>
      </p:sp>
      <p:sp>
        <p:nvSpPr>
          <p:cNvPr id="4" name="Text 2"/>
          <p:cNvSpPr/>
          <p:nvPr/>
        </p:nvSpPr>
        <p:spPr>
          <a:xfrm>
            <a:off x="864037" y="4752499"/>
            <a:ext cx="3699510" cy="395049"/>
          </a:xfrm>
          <a:prstGeom prst="rect">
            <a:avLst/>
          </a:prstGeom>
          <a:noFill/>
          <a:ln/>
        </p:spPr>
        <p:txBody>
          <a:bodyPr wrap="none" lIns="0" tIns="0" rIns="0" bIns="0" rtlCol="0" anchor="t"/>
          <a:lstStyle/>
          <a:p>
            <a:pPr algn="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Growing access</a:t>
            </a:r>
            <a:endParaRPr lang="en-US" sz="1900" dirty="0"/>
          </a:p>
        </p:txBody>
      </p:sp>
      <p:pic>
        <p:nvPicPr>
          <p:cNvPr id="5" name="Image 0" descr="preencoded.png">    </p:cNvPr>
          <p:cNvPicPr>
            <a:picLocks noChangeAspect="1"/>
          </p:cNvPicPr>
          <p:nvPr/>
        </p:nvPicPr>
        <p:blipFill>
          <a:blip r:embed="rId1"/>
          <a:stretch>
            <a:fillRect/>
          </a:stretch>
        </p:blipFill>
        <p:spPr>
          <a:xfrm>
            <a:off x="5057299" y="2446615"/>
            <a:ext cx="4515803" cy="4515803"/>
          </a:xfrm>
          <a:prstGeom prst="rect">
            <a:avLst/>
          </a:prstGeom>
        </p:spPr>
      </p:pic>
      <p:sp>
        <p:nvSpPr>
          <p:cNvPr id="6" name="Text 3"/>
          <p:cNvSpPr/>
          <p:nvPr/>
        </p:nvSpPr>
        <p:spPr>
          <a:xfrm>
            <a:off x="5573435" y="4201835"/>
            <a:ext cx="369332" cy="461724"/>
          </a:xfrm>
          <a:prstGeom prst="rect">
            <a:avLst/>
          </a:prstGeom>
          <a:noFill/>
          <a:ln/>
        </p:spPr>
        <p:txBody>
          <a:bodyPr wrap="none" lIns="0" tIns="0" rIns="0" bIns="0" rtlCol="0" anchor="t"/>
          <a:lstStyle/>
          <a:p>
            <a:pPr algn="l" indent="0" marL="0">
              <a:lnSpc>
                <a:spcPts val="4650"/>
              </a:lnSpc>
              <a:buNone/>
            </a:pPr>
            <a:r>
              <a:rPr lang="en-US" sz="2900" dirty="0">
                <a:solidFill>
                  <a:srgbClr val="DAD8E9"/>
                </a:solidFill>
                <a:latin typeface="Prompt Medium" pitchFamily="34" charset="0"/>
                <a:ea typeface="Prompt Medium" pitchFamily="34" charset="-122"/>
                <a:cs typeface="Prompt Medium" pitchFamily="34" charset="-120"/>
              </a:rPr>
              <a:t>1</a:t>
            </a:r>
            <a:endParaRPr lang="en-US" sz="2900" dirty="0"/>
          </a:p>
        </p:txBody>
      </p:sp>
      <p:sp>
        <p:nvSpPr>
          <p:cNvPr id="7" name="Text 4"/>
          <p:cNvSpPr/>
          <p:nvPr/>
        </p:nvSpPr>
        <p:spPr>
          <a:xfrm>
            <a:off x="9943386" y="3039904"/>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Culture</a:t>
            </a:r>
            <a:endParaRPr lang="en-US" sz="2150" dirty="0"/>
          </a:p>
        </p:txBody>
      </p:sp>
      <p:sp>
        <p:nvSpPr>
          <p:cNvPr id="8" name="Text 5"/>
          <p:cNvSpPr/>
          <p:nvPr/>
        </p:nvSpPr>
        <p:spPr>
          <a:xfrm>
            <a:off x="9943386" y="3530918"/>
            <a:ext cx="3822978"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Shaping African culture</a:t>
            </a:r>
            <a:endParaRPr lang="en-US" sz="1900" dirty="0"/>
          </a:p>
        </p:txBody>
      </p:sp>
      <p:pic>
        <p:nvPicPr>
          <p:cNvPr id="9" name="Image 1" descr="preencoded.png">    </p:cNvPr>
          <p:cNvPicPr>
            <a:picLocks noChangeAspect="1"/>
          </p:cNvPicPr>
          <p:nvPr/>
        </p:nvPicPr>
        <p:blipFill>
          <a:blip r:embed="rId2"/>
          <a:stretch>
            <a:fillRect/>
          </a:stretch>
        </p:blipFill>
        <p:spPr>
          <a:xfrm>
            <a:off x="5057299" y="2446615"/>
            <a:ext cx="4515803" cy="4515803"/>
          </a:xfrm>
          <a:prstGeom prst="rect">
            <a:avLst/>
          </a:prstGeom>
        </p:spPr>
      </p:pic>
      <p:sp>
        <p:nvSpPr>
          <p:cNvPr id="10" name="Text 6"/>
          <p:cNvSpPr/>
          <p:nvPr/>
        </p:nvSpPr>
        <p:spPr>
          <a:xfrm>
            <a:off x="8144351" y="3261122"/>
            <a:ext cx="369332" cy="461724"/>
          </a:xfrm>
          <a:prstGeom prst="rect">
            <a:avLst/>
          </a:prstGeom>
          <a:noFill/>
          <a:ln/>
        </p:spPr>
        <p:txBody>
          <a:bodyPr wrap="none" lIns="0" tIns="0" rIns="0" bIns="0" rtlCol="0" anchor="t"/>
          <a:lstStyle/>
          <a:p>
            <a:pPr algn="l" indent="0" marL="0">
              <a:lnSpc>
                <a:spcPts val="4650"/>
              </a:lnSpc>
              <a:buNone/>
            </a:pPr>
            <a:r>
              <a:rPr lang="en-US" sz="2900" dirty="0">
                <a:solidFill>
                  <a:srgbClr val="DAD8E9"/>
                </a:solidFill>
                <a:latin typeface="Prompt Medium" pitchFamily="34" charset="0"/>
                <a:ea typeface="Prompt Medium" pitchFamily="34" charset="-122"/>
                <a:cs typeface="Prompt Medium" pitchFamily="34" charset="-120"/>
              </a:rPr>
              <a:t>2</a:t>
            </a:r>
            <a:endParaRPr lang="en-US" sz="2900" dirty="0"/>
          </a:p>
        </p:txBody>
      </p:sp>
      <p:sp>
        <p:nvSpPr>
          <p:cNvPr id="11" name="Text 7"/>
          <p:cNvSpPr/>
          <p:nvPr/>
        </p:nvSpPr>
        <p:spPr>
          <a:xfrm>
            <a:off x="9943386" y="5482947"/>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Local Content</a:t>
            </a:r>
            <a:endParaRPr lang="en-US" sz="2150" dirty="0"/>
          </a:p>
        </p:txBody>
      </p:sp>
      <p:sp>
        <p:nvSpPr>
          <p:cNvPr id="12" name="Text 8"/>
          <p:cNvSpPr/>
          <p:nvPr/>
        </p:nvSpPr>
        <p:spPr>
          <a:xfrm>
            <a:off x="9943386" y="5973961"/>
            <a:ext cx="3822978"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Opportunities</a:t>
            </a:r>
            <a:endParaRPr lang="en-US" sz="1900" dirty="0"/>
          </a:p>
        </p:txBody>
      </p:sp>
      <p:pic>
        <p:nvPicPr>
          <p:cNvPr id="13" name="Image 2" descr="preencoded.png">    </p:cNvPr>
          <p:cNvPicPr>
            <a:picLocks noChangeAspect="1"/>
          </p:cNvPicPr>
          <p:nvPr/>
        </p:nvPicPr>
        <p:blipFill>
          <a:blip r:embed="rId3"/>
          <a:stretch>
            <a:fillRect/>
          </a:stretch>
        </p:blipFill>
        <p:spPr>
          <a:xfrm>
            <a:off x="5057299" y="2446615"/>
            <a:ext cx="4515803" cy="4515803"/>
          </a:xfrm>
          <a:prstGeom prst="rect">
            <a:avLst/>
          </a:prstGeom>
        </p:spPr>
      </p:pic>
      <p:sp>
        <p:nvSpPr>
          <p:cNvPr id="14" name="Text 9"/>
          <p:cNvSpPr/>
          <p:nvPr/>
        </p:nvSpPr>
        <p:spPr>
          <a:xfrm>
            <a:off x="7673697" y="5957887"/>
            <a:ext cx="369332" cy="461724"/>
          </a:xfrm>
          <a:prstGeom prst="rect">
            <a:avLst/>
          </a:prstGeom>
          <a:noFill/>
          <a:ln/>
        </p:spPr>
        <p:txBody>
          <a:bodyPr wrap="none" lIns="0" tIns="0" rIns="0" bIns="0" rtlCol="0" anchor="t"/>
          <a:lstStyle/>
          <a:p>
            <a:pPr algn="l" indent="0" marL="0">
              <a:lnSpc>
                <a:spcPts val="4650"/>
              </a:lnSpc>
              <a:buNone/>
            </a:pPr>
            <a:r>
              <a:rPr lang="en-US" sz="2900" dirty="0">
                <a:solidFill>
                  <a:srgbClr val="DAD8E9"/>
                </a:solidFill>
                <a:latin typeface="Prompt Medium" pitchFamily="34" charset="0"/>
                <a:ea typeface="Prompt Medium" pitchFamily="34" charset="-122"/>
                <a:cs typeface="Prompt Medium" pitchFamily="34" charset="-120"/>
              </a:rPr>
              <a:t>3</a:t>
            </a:r>
            <a:endParaRPr lang="en-US" sz="2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19983" y="644247"/>
            <a:ext cx="5691426" cy="650796"/>
          </a:xfrm>
          <a:prstGeom prst="rect">
            <a:avLst/>
          </a:prstGeom>
          <a:noFill/>
          <a:ln/>
        </p:spPr>
        <p:txBody>
          <a:bodyPr wrap="none" lIns="0" tIns="0" rIns="0" bIns="0" rtlCol="0" anchor="t"/>
          <a:lstStyle/>
          <a:p>
            <a:pPr algn="l" indent="0" marL="0">
              <a:lnSpc>
                <a:spcPts val="5100"/>
              </a:lnSpc>
              <a:buNone/>
            </a:pPr>
            <a:r>
              <a:rPr lang="en-US" sz="4050" dirty="0">
                <a:solidFill>
                  <a:srgbClr val="C6BFEE"/>
                </a:solidFill>
                <a:latin typeface="Prompt Medium" pitchFamily="34" charset="0"/>
                <a:ea typeface="Prompt Medium" pitchFamily="34" charset="-122"/>
                <a:cs typeface="Prompt Medium" pitchFamily="34" charset="-120"/>
              </a:rPr>
              <a:t>Preserving Multimedia</a:t>
            </a:r>
            <a:endParaRPr lang="en-US" sz="4050" dirty="0"/>
          </a:p>
        </p:txBody>
      </p:sp>
      <p:sp>
        <p:nvSpPr>
          <p:cNvPr id="4" name="Shape 1"/>
          <p:cNvSpPr/>
          <p:nvPr/>
        </p:nvSpPr>
        <p:spPr>
          <a:xfrm>
            <a:off x="1083469" y="1646396"/>
            <a:ext cx="30480" cy="5938957"/>
          </a:xfrm>
          <a:prstGeom prst="roundRect">
            <a:avLst>
              <a:gd name="adj" fmla="val 322860"/>
            </a:avLst>
          </a:prstGeom>
          <a:solidFill>
            <a:srgbClr val="6D4562"/>
          </a:solidFill>
          <a:ln/>
        </p:spPr>
      </p:sp>
      <p:sp>
        <p:nvSpPr>
          <p:cNvPr id="5" name="Shape 2"/>
          <p:cNvSpPr/>
          <p:nvPr/>
        </p:nvSpPr>
        <p:spPr>
          <a:xfrm>
            <a:off x="1316534" y="2158127"/>
            <a:ext cx="702826" cy="30480"/>
          </a:xfrm>
          <a:prstGeom prst="roundRect">
            <a:avLst>
              <a:gd name="adj" fmla="val 322860"/>
            </a:avLst>
          </a:prstGeom>
          <a:solidFill>
            <a:srgbClr val="6D4562"/>
          </a:solidFill>
          <a:ln/>
        </p:spPr>
      </p:sp>
      <p:sp>
        <p:nvSpPr>
          <p:cNvPr id="6" name="Shape 3"/>
          <p:cNvSpPr/>
          <p:nvPr/>
        </p:nvSpPr>
        <p:spPr>
          <a:xfrm>
            <a:off x="819924" y="1909882"/>
            <a:ext cx="527090" cy="527090"/>
          </a:xfrm>
          <a:prstGeom prst="roundRect">
            <a:avLst>
              <a:gd name="adj" fmla="val 18670"/>
            </a:avLst>
          </a:prstGeom>
          <a:solidFill>
            <a:srgbClr val="542C49"/>
          </a:solidFill>
          <a:ln w="7620">
            <a:solidFill>
              <a:srgbClr val="6D4562"/>
            </a:solidFill>
            <a:prstDash val="solid"/>
          </a:ln>
        </p:spPr>
      </p:sp>
      <p:sp>
        <p:nvSpPr>
          <p:cNvPr id="7" name="Text 4"/>
          <p:cNvSpPr/>
          <p:nvPr/>
        </p:nvSpPr>
        <p:spPr>
          <a:xfrm>
            <a:off x="927259" y="1978164"/>
            <a:ext cx="312301" cy="390406"/>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1</a:t>
            </a:r>
            <a:endParaRPr lang="en-US" sz="2450" dirty="0"/>
          </a:p>
        </p:txBody>
      </p:sp>
      <p:sp>
        <p:nvSpPr>
          <p:cNvPr id="8" name="Text 5"/>
          <p:cNvSpPr/>
          <p:nvPr/>
        </p:nvSpPr>
        <p:spPr>
          <a:xfrm>
            <a:off x="2255044" y="1880592"/>
            <a:ext cx="2603302" cy="325398"/>
          </a:xfrm>
          <a:prstGeom prst="rect">
            <a:avLst/>
          </a:prstGeom>
          <a:noFill/>
          <a:ln/>
        </p:spPr>
        <p:txBody>
          <a:bodyPr wrap="none" lIns="0" tIns="0" rIns="0" bIns="0" rtlCol="0" anchor="t"/>
          <a:lstStyle/>
          <a:p>
            <a:pPr algn="l" indent="0" marL="0">
              <a:lnSpc>
                <a:spcPts val="2550"/>
              </a:lnSpc>
              <a:buNone/>
            </a:pPr>
            <a:r>
              <a:rPr lang="en-US" sz="2000" dirty="0">
                <a:solidFill>
                  <a:srgbClr val="DAD8E9"/>
                </a:solidFill>
                <a:latin typeface="Prompt Medium" pitchFamily="34" charset="0"/>
                <a:ea typeface="Prompt Medium" pitchFamily="34" charset="-122"/>
                <a:cs typeface="Prompt Medium" pitchFamily="34" charset="-120"/>
              </a:rPr>
              <a:t>Digitize Heritage</a:t>
            </a:r>
            <a:endParaRPr lang="en-US" sz="2000" dirty="0"/>
          </a:p>
        </p:txBody>
      </p:sp>
      <p:sp>
        <p:nvSpPr>
          <p:cNvPr id="9" name="Text 6"/>
          <p:cNvSpPr/>
          <p:nvPr/>
        </p:nvSpPr>
        <p:spPr>
          <a:xfrm>
            <a:off x="2255044" y="2346484"/>
            <a:ext cx="6068973" cy="374809"/>
          </a:xfrm>
          <a:prstGeom prst="rect">
            <a:avLst/>
          </a:prstGeom>
          <a:noFill/>
          <a:ln/>
        </p:spPr>
        <p:txBody>
          <a:bodyPr wrap="none" lIns="0" tIns="0" rIns="0" bIns="0" rtlCol="0" anchor="t"/>
          <a:lstStyle/>
          <a:p>
            <a:pPr algn="l"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Local heritage</a:t>
            </a:r>
            <a:endParaRPr lang="en-US" sz="1800" dirty="0"/>
          </a:p>
        </p:txBody>
      </p:sp>
      <p:sp>
        <p:nvSpPr>
          <p:cNvPr id="10" name="Shape 7"/>
          <p:cNvSpPr/>
          <p:nvPr/>
        </p:nvSpPr>
        <p:spPr>
          <a:xfrm>
            <a:off x="1316534" y="3701415"/>
            <a:ext cx="702826" cy="30480"/>
          </a:xfrm>
          <a:prstGeom prst="roundRect">
            <a:avLst>
              <a:gd name="adj" fmla="val 322860"/>
            </a:avLst>
          </a:prstGeom>
          <a:solidFill>
            <a:srgbClr val="6D4562"/>
          </a:solidFill>
          <a:ln/>
        </p:spPr>
      </p:sp>
      <p:sp>
        <p:nvSpPr>
          <p:cNvPr id="11" name="Shape 8"/>
          <p:cNvSpPr/>
          <p:nvPr/>
        </p:nvSpPr>
        <p:spPr>
          <a:xfrm>
            <a:off x="819924" y="3453170"/>
            <a:ext cx="527090" cy="527090"/>
          </a:xfrm>
          <a:prstGeom prst="roundRect">
            <a:avLst>
              <a:gd name="adj" fmla="val 18670"/>
            </a:avLst>
          </a:prstGeom>
          <a:solidFill>
            <a:srgbClr val="542C49"/>
          </a:solidFill>
          <a:ln w="7620">
            <a:solidFill>
              <a:srgbClr val="6D4562"/>
            </a:solidFill>
            <a:prstDash val="solid"/>
          </a:ln>
        </p:spPr>
      </p:sp>
      <p:sp>
        <p:nvSpPr>
          <p:cNvPr id="12" name="Text 9"/>
          <p:cNvSpPr/>
          <p:nvPr/>
        </p:nvSpPr>
        <p:spPr>
          <a:xfrm>
            <a:off x="927259" y="3521452"/>
            <a:ext cx="312301" cy="390406"/>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2</a:t>
            </a:r>
            <a:endParaRPr lang="en-US" sz="2450" dirty="0"/>
          </a:p>
        </p:txBody>
      </p:sp>
      <p:sp>
        <p:nvSpPr>
          <p:cNvPr id="13" name="Text 10"/>
          <p:cNvSpPr/>
          <p:nvPr/>
        </p:nvSpPr>
        <p:spPr>
          <a:xfrm>
            <a:off x="2255044" y="3423880"/>
            <a:ext cx="2603302" cy="325398"/>
          </a:xfrm>
          <a:prstGeom prst="rect">
            <a:avLst/>
          </a:prstGeom>
          <a:noFill/>
          <a:ln/>
        </p:spPr>
        <p:txBody>
          <a:bodyPr wrap="none" lIns="0" tIns="0" rIns="0" bIns="0" rtlCol="0" anchor="t"/>
          <a:lstStyle/>
          <a:p>
            <a:pPr algn="l" indent="0" marL="0">
              <a:lnSpc>
                <a:spcPts val="2550"/>
              </a:lnSpc>
              <a:buNone/>
            </a:pPr>
            <a:r>
              <a:rPr lang="en-US" sz="2000" dirty="0">
                <a:solidFill>
                  <a:srgbClr val="DAD8E9"/>
                </a:solidFill>
                <a:latin typeface="Prompt Medium" pitchFamily="34" charset="0"/>
                <a:ea typeface="Prompt Medium" pitchFamily="34" charset="-122"/>
                <a:cs typeface="Prompt Medium" pitchFamily="34" charset="-120"/>
              </a:rPr>
              <a:t>Support Creators</a:t>
            </a:r>
            <a:endParaRPr lang="en-US" sz="2000" dirty="0"/>
          </a:p>
        </p:txBody>
      </p:sp>
      <p:sp>
        <p:nvSpPr>
          <p:cNvPr id="14" name="Text 11"/>
          <p:cNvSpPr/>
          <p:nvPr/>
        </p:nvSpPr>
        <p:spPr>
          <a:xfrm>
            <a:off x="2255044" y="3889772"/>
            <a:ext cx="6068973" cy="374809"/>
          </a:xfrm>
          <a:prstGeom prst="rect">
            <a:avLst/>
          </a:prstGeom>
          <a:noFill/>
          <a:ln/>
        </p:spPr>
        <p:txBody>
          <a:bodyPr wrap="none" lIns="0" tIns="0" rIns="0" bIns="0" rtlCol="0" anchor="t"/>
          <a:lstStyle/>
          <a:p>
            <a:pPr algn="l"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African multimedia creators</a:t>
            </a:r>
            <a:endParaRPr lang="en-US" sz="1800" dirty="0"/>
          </a:p>
        </p:txBody>
      </p:sp>
      <p:sp>
        <p:nvSpPr>
          <p:cNvPr id="15" name="Shape 12"/>
          <p:cNvSpPr/>
          <p:nvPr/>
        </p:nvSpPr>
        <p:spPr>
          <a:xfrm>
            <a:off x="1316534" y="5244703"/>
            <a:ext cx="702826" cy="30480"/>
          </a:xfrm>
          <a:prstGeom prst="roundRect">
            <a:avLst>
              <a:gd name="adj" fmla="val 322860"/>
            </a:avLst>
          </a:prstGeom>
          <a:solidFill>
            <a:srgbClr val="6D4562"/>
          </a:solidFill>
          <a:ln/>
        </p:spPr>
      </p:sp>
      <p:sp>
        <p:nvSpPr>
          <p:cNvPr id="16" name="Shape 13"/>
          <p:cNvSpPr/>
          <p:nvPr/>
        </p:nvSpPr>
        <p:spPr>
          <a:xfrm>
            <a:off x="819924" y="4996458"/>
            <a:ext cx="527090" cy="527090"/>
          </a:xfrm>
          <a:prstGeom prst="roundRect">
            <a:avLst>
              <a:gd name="adj" fmla="val 18670"/>
            </a:avLst>
          </a:prstGeom>
          <a:solidFill>
            <a:srgbClr val="542C49"/>
          </a:solidFill>
          <a:ln w="7620">
            <a:solidFill>
              <a:srgbClr val="6D4562"/>
            </a:solidFill>
            <a:prstDash val="solid"/>
          </a:ln>
        </p:spPr>
      </p:sp>
      <p:sp>
        <p:nvSpPr>
          <p:cNvPr id="17" name="Text 14"/>
          <p:cNvSpPr/>
          <p:nvPr/>
        </p:nvSpPr>
        <p:spPr>
          <a:xfrm>
            <a:off x="927259" y="5064740"/>
            <a:ext cx="312301" cy="390406"/>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3</a:t>
            </a:r>
            <a:endParaRPr lang="en-US" sz="2450" dirty="0"/>
          </a:p>
        </p:txBody>
      </p:sp>
      <p:sp>
        <p:nvSpPr>
          <p:cNvPr id="18" name="Text 15"/>
          <p:cNvSpPr/>
          <p:nvPr/>
        </p:nvSpPr>
        <p:spPr>
          <a:xfrm>
            <a:off x="2255044" y="4967168"/>
            <a:ext cx="2603302" cy="325398"/>
          </a:xfrm>
          <a:prstGeom prst="rect">
            <a:avLst/>
          </a:prstGeom>
          <a:noFill/>
          <a:ln/>
        </p:spPr>
        <p:txBody>
          <a:bodyPr wrap="none" lIns="0" tIns="0" rIns="0" bIns="0" rtlCol="0" anchor="t"/>
          <a:lstStyle/>
          <a:p>
            <a:pPr algn="l" indent="0" marL="0">
              <a:lnSpc>
                <a:spcPts val="2550"/>
              </a:lnSpc>
              <a:buNone/>
            </a:pPr>
            <a:r>
              <a:rPr lang="en-US" sz="2000" dirty="0">
                <a:solidFill>
                  <a:srgbClr val="DAD8E9"/>
                </a:solidFill>
                <a:latin typeface="Prompt Medium" pitchFamily="34" charset="0"/>
                <a:ea typeface="Prompt Medium" pitchFamily="34" charset="-122"/>
                <a:cs typeface="Prompt Medium" pitchFamily="34" charset="-120"/>
              </a:rPr>
              <a:t>Media Libraries</a:t>
            </a:r>
            <a:endParaRPr lang="en-US" sz="2000" dirty="0"/>
          </a:p>
        </p:txBody>
      </p:sp>
      <p:sp>
        <p:nvSpPr>
          <p:cNvPr id="19" name="Text 16"/>
          <p:cNvSpPr/>
          <p:nvPr/>
        </p:nvSpPr>
        <p:spPr>
          <a:xfrm>
            <a:off x="2255044" y="5433060"/>
            <a:ext cx="6068973" cy="374809"/>
          </a:xfrm>
          <a:prstGeom prst="rect">
            <a:avLst/>
          </a:prstGeom>
          <a:noFill/>
          <a:ln/>
        </p:spPr>
        <p:txBody>
          <a:bodyPr wrap="none" lIns="0" tIns="0" rIns="0" bIns="0" rtlCol="0" anchor="t"/>
          <a:lstStyle/>
          <a:p>
            <a:pPr algn="l"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Repositories</a:t>
            </a:r>
            <a:endParaRPr lang="en-US" sz="1800" dirty="0"/>
          </a:p>
        </p:txBody>
      </p:sp>
      <p:sp>
        <p:nvSpPr>
          <p:cNvPr id="20" name="Shape 17"/>
          <p:cNvSpPr/>
          <p:nvPr/>
        </p:nvSpPr>
        <p:spPr>
          <a:xfrm>
            <a:off x="1316534" y="6787991"/>
            <a:ext cx="702826" cy="30480"/>
          </a:xfrm>
          <a:prstGeom prst="roundRect">
            <a:avLst>
              <a:gd name="adj" fmla="val 322860"/>
            </a:avLst>
          </a:prstGeom>
          <a:solidFill>
            <a:srgbClr val="6D4562"/>
          </a:solidFill>
          <a:ln/>
        </p:spPr>
      </p:sp>
      <p:sp>
        <p:nvSpPr>
          <p:cNvPr id="21" name="Shape 18"/>
          <p:cNvSpPr/>
          <p:nvPr/>
        </p:nvSpPr>
        <p:spPr>
          <a:xfrm>
            <a:off x="819924" y="6539746"/>
            <a:ext cx="527090" cy="527090"/>
          </a:xfrm>
          <a:prstGeom prst="roundRect">
            <a:avLst>
              <a:gd name="adj" fmla="val 18670"/>
            </a:avLst>
          </a:prstGeom>
          <a:solidFill>
            <a:srgbClr val="542C49"/>
          </a:solidFill>
          <a:ln w="7620">
            <a:solidFill>
              <a:srgbClr val="6D4562"/>
            </a:solidFill>
            <a:prstDash val="solid"/>
          </a:ln>
        </p:spPr>
      </p:sp>
      <p:sp>
        <p:nvSpPr>
          <p:cNvPr id="22" name="Text 19"/>
          <p:cNvSpPr/>
          <p:nvPr/>
        </p:nvSpPr>
        <p:spPr>
          <a:xfrm>
            <a:off x="927259" y="6608028"/>
            <a:ext cx="312301" cy="390406"/>
          </a:xfrm>
          <a:prstGeom prst="rect">
            <a:avLst/>
          </a:prstGeom>
          <a:noFill/>
          <a:ln/>
        </p:spPr>
        <p:txBody>
          <a:bodyPr wrap="none" lIns="0" tIns="0" rIns="0" bIns="0" rtlCol="0" anchor="t"/>
          <a:lstStyle/>
          <a:p>
            <a:pPr algn="ctr" indent="0" marL="0">
              <a:lnSpc>
                <a:spcPts val="2450"/>
              </a:lnSpc>
              <a:buNone/>
            </a:pPr>
            <a:r>
              <a:rPr lang="en-US" sz="2450" dirty="0">
                <a:solidFill>
                  <a:srgbClr val="DAD8E9"/>
                </a:solidFill>
                <a:latin typeface="Prompt Medium" pitchFamily="34" charset="0"/>
                <a:ea typeface="Prompt Medium" pitchFamily="34" charset="-122"/>
                <a:cs typeface="Prompt Medium" pitchFamily="34" charset="-120"/>
              </a:rPr>
              <a:t>4</a:t>
            </a:r>
            <a:endParaRPr lang="en-US" sz="2450" dirty="0"/>
          </a:p>
        </p:txBody>
      </p:sp>
      <p:sp>
        <p:nvSpPr>
          <p:cNvPr id="23" name="Text 20"/>
          <p:cNvSpPr/>
          <p:nvPr/>
        </p:nvSpPr>
        <p:spPr>
          <a:xfrm>
            <a:off x="2255044" y="6510457"/>
            <a:ext cx="2603302" cy="325398"/>
          </a:xfrm>
          <a:prstGeom prst="rect">
            <a:avLst/>
          </a:prstGeom>
          <a:noFill/>
          <a:ln/>
        </p:spPr>
        <p:txBody>
          <a:bodyPr wrap="none" lIns="0" tIns="0" rIns="0" bIns="0" rtlCol="0" anchor="t"/>
          <a:lstStyle/>
          <a:p>
            <a:pPr algn="l" indent="0" marL="0">
              <a:lnSpc>
                <a:spcPts val="2550"/>
              </a:lnSpc>
              <a:buNone/>
            </a:pPr>
            <a:r>
              <a:rPr lang="en-US" sz="2000" dirty="0">
                <a:solidFill>
                  <a:srgbClr val="DAD8E9"/>
                </a:solidFill>
                <a:latin typeface="Prompt Medium" pitchFamily="34" charset="0"/>
                <a:ea typeface="Prompt Medium" pitchFamily="34" charset="-122"/>
                <a:cs typeface="Prompt Medium" pitchFamily="34" charset="-120"/>
              </a:rPr>
              <a:t>Cloud Storage</a:t>
            </a:r>
            <a:endParaRPr lang="en-US" sz="2000" dirty="0"/>
          </a:p>
        </p:txBody>
      </p:sp>
      <p:sp>
        <p:nvSpPr>
          <p:cNvPr id="24" name="Text 21"/>
          <p:cNvSpPr/>
          <p:nvPr/>
        </p:nvSpPr>
        <p:spPr>
          <a:xfrm>
            <a:off x="2255044" y="6976348"/>
            <a:ext cx="6068973" cy="374809"/>
          </a:xfrm>
          <a:prstGeom prst="rect">
            <a:avLst/>
          </a:prstGeom>
          <a:noFill/>
          <a:ln/>
        </p:spPr>
        <p:txBody>
          <a:bodyPr wrap="none" lIns="0" tIns="0" rIns="0" bIns="0" rtlCol="0" anchor="t"/>
          <a:lstStyle/>
          <a:p>
            <a:pPr algn="l" indent="0" marL="0">
              <a:lnSpc>
                <a:spcPts val="2950"/>
              </a:lnSpc>
              <a:buNone/>
            </a:pPr>
            <a:r>
              <a:rPr lang="en-US" sz="1800" dirty="0">
                <a:solidFill>
                  <a:srgbClr val="DAD8E9"/>
                </a:solidFill>
                <a:latin typeface="Mukta Light" pitchFamily="34" charset="0"/>
                <a:ea typeface="Mukta Light" pitchFamily="34" charset="-122"/>
                <a:cs typeface="Mukta Light" pitchFamily="34" charset="-120"/>
              </a:rPr>
              <a:t>Data centers</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2025-04-20T08:00:13Z</dcterms:created>
  <dcterms:modified xsi:type="dcterms:W3CDTF">2025-04-20T08:00:13Z</dcterms:modified>
</cp:coreProperties>
</file>